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85" r:id="rId10"/>
    <p:sldId id="284" r:id="rId11"/>
    <p:sldId id="286" r:id="rId12"/>
    <p:sldId id="281" r:id="rId13"/>
    <p:sldId id="283" r:id="rId14"/>
    <p:sldId id="264" r:id="rId15"/>
    <p:sldId id="265" r:id="rId16"/>
    <p:sldId id="266" r:id="rId17"/>
    <p:sldId id="288" r:id="rId18"/>
    <p:sldId id="268" r:id="rId19"/>
    <p:sldId id="267" r:id="rId20"/>
    <p:sldId id="287" r:id="rId21"/>
    <p:sldId id="269" r:id="rId22"/>
    <p:sldId id="271" r:id="rId23"/>
    <p:sldId id="272" r:id="rId24"/>
    <p:sldId id="274" r:id="rId25"/>
    <p:sldId id="289" r:id="rId26"/>
    <p:sldId id="273" r:id="rId27"/>
    <p:sldId id="275" r:id="rId28"/>
    <p:sldId id="276" r:id="rId29"/>
    <p:sldId id="277" r:id="rId30"/>
    <p:sldId id="282" r:id="rId31"/>
    <p:sldId id="278" r:id="rId32"/>
    <p:sldId id="279" r:id="rId33"/>
    <p:sldId id="280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2833"/>
    <a:srgbClr val="EDED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9" d="100"/>
          <a:sy n="79" d="100"/>
        </p:scale>
        <p:origin x="42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g>
</file>

<file path=ppt/media/image20.gif>
</file>

<file path=ppt/media/image21.gif>
</file>

<file path=ppt/media/image22.gif>
</file>

<file path=ppt/media/image23.gif>
</file>

<file path=ppt/media/image24.gif>
</file>

<file path=ppt/media/image25.gif>
</file>

<file path=ppt/media/image26.png>
</file>

<file path=ppt/media/image27.png>
</file>

<file path=ppt/media/image28.jp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97056-128A-4D57-B990-118ED5829279}" type="datetimeFigureOut">
              <a:rPr lang="en-US" smtClean="0"/>
              <a:t>11/6/2015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38180-CFF3-4A2A-883B-E7745C809A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0260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97056-128A-4D57-B990-118ED5829279}" type="datetimeFigureOut">
              <a:rPr lang="en-US" smtClean="0"/>
              <a:t>11/6/2015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38180-CFF3-4A2A-883B-E7745C809A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4575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97056-128A-4D57-B990-118ED5829279}" type="datetimeFigureOut">
              <a:rPr lang="en-US" smtClean="0"/>
              <a:t>11/6/2015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38180-CFF3-4A2A-883B-E7745C809A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722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97056-128A-4D57-B990-118ED5829279}" type="datetimeFigureOut">
              <a:rPr lang="en-US" smtClean="0"/>
              <a:t>11/6/2015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38180-CFF3-4A2A-883B-E7745C809A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6831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97056-128A-4D57-B990-118ED5829279}" type="datetimeFigureOut">
              <a:rPr lang="en-US" smtClean="0"/>
              <a:t>11/6/2015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38180-CFF3-4A2A-883B-E7745C809A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68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97056-128A-4D57-B990-118ED5829279}" type="datetimeFigureOut">
              <a:rPr lang="en-US" smtClean="0"/>
              <a:t>11/6/2015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38180-CFF3-4A2A-883B-E7745C809A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9065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97056-128A-4D57-B990-118ED5829279}" type="datetimeFigureOut">
              <a:rPr lang="en-US" smtClean="0"/>
              <a:t>11/6/2015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38180-CFF3-4A2A-883B-E7745C809A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6916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97056-128A-4D57-B990-118ED5829279}" type="datetimeFigureOut">
              <a:rPr lang="en-US" smtClean="0"/>
              <a:t>11/6/2015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38180-CFF3-4A2A-883B-E7745C809A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9159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97056-128A-4D57-B990-118ED5829279}" type="datetimeFigureOut">
              <a:rPr lang="en-US" smtClean="0"/>
              <a:t>11/6/2015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38180-CFF3-4A2A-883B-E7745C809A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7376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97056-128A-4D57-B990-118ED5829279}" type="datetimeFigureOut">
              <a:rPr lang="en-US" smtClean="0"/>
              <a:t>11/6/2015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38180-CFF3-4A2A-883B-E7745C809A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783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97056-128A-4D57-B990-118ED5829279}" type="datetimeFigureOut">
              <a:rPr lang="en-US" smtClean="0"/>
              <a:t>11/6/2015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38180-CFF3-4A2A-883B-E7745C809A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53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097056-128A-4D57-B990-118ED5829279}" type="datetimeFigureOut">
              <a:rPr lang="en-US" smtClean="0"/>
              <a:t>11/6/2015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C38180-CFF3-4A2A-883B-E7745C809A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5964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8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7" Type="http://schemas.openxmlformats.org/officeDocument/2006/relationships/image" Target="../media/image25.gif"/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4.gif"/><Relationship Id="rId5" Type="http://schemas.openxmlformats.org/officeDocument/2006/relationships/image" Target="../media/image23.gif"/><Relationship Id="rId4" Type="http://schemas.openxmlformats.org/officeDocument/2006/relationships/image" Target="../media/image22.gi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20969" y="1534487"/>
            <a:ext cx="9144000" cy="2387600"/>
          </a:xfrm>
        </p:spPr>
        <p:txBody>
          <a:bodyPr>
            <a:normAutofit/>
          </a:bodyPr>
          <a:lstStyle/>
          <a:p>
            <a:pPr algn="l"/>
            <a:r>
              <a:rPr lang="en-IN" sz="3200" spc="3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Myriad Pro" panose="020B0503030403020204" pitchFamily="34" charset="0"/>
                <a:ea typeface="Roboto" panose="02000000000000000000" pitchFamily="2" charset="0"/>
                <a:cs typeface="Roboto" panose="02000000000000000000" pitchFamily="2" charset="0"/>
              </a:rPr>
              <a:t>INTRODUCTION TO</a:t>
            </a:r>
            <a:r>
              <a:rPr lang="en-IN" sz="4000" spc="3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Myriad Pro" panose="020B0503030403020204" pitchFamily="34" charset="0"/>
                <a:ea typeface="Roboto" panose="02000000000000000000" pitchFamily="2" charset="0"/>
                <a:cs typeface="Roboto" panose="02000000000000000000" pitchFamily="2" charset="0"/>
              </a:rPr>
              <a:t/>
            </a:r>
            <a:br>
              <a:rPr lang="en-IN" sz="4000" spc="3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Myriad Pro" panose="020B0503030403020204" pitchFamily="34" charset="0"/>
                <a:ea typeface="Roboto" panose="02000000000000000000" pitchFamily="2" charset="0"/>
                <a:cs typeface="Roboto" panose="02000000000000000000" pitchFamily="2" charset="0"/>
              </a:rPr>
            </a:br>
            <a:r>
              <a:rPr lang="en-IN" spc="3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Myriad Pro" panose="020B0503030403020204" pitchFamily="34" charset="0"/>
                <a:ea typeface="Roboto" panose="02000000000000000000" pitchFamily="2" charset="0"/>
                <a:cs typeface="Roboto" panose="02000000000000000000" pitchFamily="2" charset="0"/>
              </a:rPr>
              <a:t>UI/UX DESIGN</a:t>
            </a:r>
            <a:endParaRPr lang="en-US" spc="300" dirty="0">
              <a:solidFill>
                <a:schemeClr val="tx1">
                  <a:lumMod val="85000"/>
                  <a:lumOff val="15000"/>
                </a:schemeClr>
              </a:solidFill>
              <a:latin typeface="Myriad Pro" panose="020B0503030403020204" pitchFamily="34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32363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8774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3308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3002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7951" cy="6858000"/>
          </a:xfrm>
        </p:spPr>
      </p:pic>
    </p:spTree>
    <p:extLst>
      <p:ext uri="{BB962C8B-B14F-4D97-AF65-F5344CB8AC3E}">
        <p14:creationId xmlns:p14="http://schemas.microsoft.com/office/powerpoint/2010/main" val="30141484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446" y="0"/>
            <a:ext cx="9682898" cy="6845810"/>
          </a:xfrm>
        </p:spPr>
      </p:pic>
    </p:spTree>
    <p:extLst>
      <p:ext uri="{BB962C8B-B14F-4D97-AF65-F5344CB8AC3E}">
        <p14:creationId xmlns:p14="http://schemas.microsoft.com/office/powerpoint/2010/main" val="2105653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733288" cy="6194171"/>
          </a:xfrm>
        </p:spPr>
        <p:txBody>
          <a:bodyPr>
            <a:normAutofit/>
          </a:bodyPr>
          <a:lstStyle/>
          <a:p>
            <a:r>
              <a:rPr lang="en-US" sz="4000" dirty="0" smtClean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the </a:t>
            </a:r>
            <a:r>
              <a:rPr lang="en-US" sz="40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idea of an individual using an SMS service to communicate with a small </a:t>
            </a:r>
            <a:r>
              <a:rPr lang="en-US" sz="4000" dirty="0" smtClean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group </a:t>
            </a:r>
            <a:br>
              <a:rPr lang="en-US" sz="4000" dirty="0" smtClean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</a:br>
            <a:r>
              <a:rPr lang="en-US" sz="40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/>
            </a:r>
            <a:br>
              <a:rPr lang="en-US" sz="40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</a:br>
            <a:r>
              <a:rPr lang="en-US" sz="4000" dirty="0" smtClean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‘a </a:t>
            </a:r>
            <a:r>
              <a:rPr lang="en-US" sz="40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short burst of inconsequential </a:t>
            </a:r>
            <a:r>
              <a:rPr lang="en-US" sz="4000" dirty="0" smtClean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information’</a:t>
            </a:r>
            <a:endParaRPr lang="en-US" sz="4000" dirty="0"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1122" y="1285144"/>
            <a:ext cx="4781550" cy="4112133"/>
          </a:xfrm>
        </p:spPr>
      </p:pic>
    </p:spTree>
    <p:extLst>
      <p:ext uri="{BB962C8B-B14F-4D97-AF65-F5344CB8AC3E}">
        <p14:creationId xmlns:p14="http://schemas.microsoft.com/office/powerpoint/2010/main" val="5404271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954110" y="2682464"/>
            <a:ext cx="10515600" cy="1325563"/>
          </a:xfrm>
        </p:spPr>
        <p:txBody>
          <a:bodyPr>
            <a:noAutofit/>
          </a:bodyPr>
          <a:lstStyle/>
          <a:p>
            <a:r>
              <a:rPr lang="en-IN" sz="6000" dirty="0" smtClean="0"/>
              <a:t>Information </a:t>
            </a:r>
            <a:br>
              <a:rPr lang="en-IN" sz="6000" dirty="0" smtClean="0"/>
            </a:br>
            <a:r>
              <a:rPr lang="en-IN" sz="6000" dirty="0" smtClean="0"/>
              <a:t>Architecture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3578572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12" y="89213"/>
            <a:ext cx="11862816" cy="6669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529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3806" y="932997"/>
            <a:ext cx="10515600" cy="1325563"/>
          </a:xfrm>
        </p:spPr>
        <p:txBody>
          <a:bodyPr>
            <a:normAutofit/>
          </a:bodyPr>
          <a:lstStyle/>
          <a:p>
            <a:r>
              <a:rPr lang="en-IN" dirty="0" smtClean="0">
                <a:latin typeface="Myriad Pro" panose="020B0503030403020204" pitchFamily="34" charset="0"/>
                <a:ea typeface="Roboto" panose="02000000000000000000" pitchFamily="2" charset="0"/>
                <a:cs typeface="Roboto" panose="02000000000000000000" pitchFamily="2" charset="0"/>
              </a:rPr>
              <a:t>Components Of IA</a:t>
            </a:r>
            <a:endParaRPr lang="en-US" dirty="0">
              <a:latin typeface="Myriad Pro" panose="020B0503030403020204" pitchFamily="34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773805" y="2641989"/>
            <a:ext cx="10392177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IN" sz="2400" b="1" dirty="0"/>
              <a:t>Organization Schemes and Structures</a:t>
            </a:r>
            <a:r>
              <a:rPr lang="en-IN" sz="2400" dirty="0"/>
              <a:t>: How you categorize and structure information</a:t>
            </a:r>
          </a:p>
          <a:p>
            <a:pPr fontAlgn="base"/>
            <a:r>
              <a:rPr lang="en-IN" sz="2400" b="1" dirty="0" err="1"/>
              <a:t>Labeling</a:t>
            </a:r>
            <a:r>
              <a:rPr lang="en-IN" sz="2400" b="1" dirty="0"/>
              <a:t> Systems</a:t>
            </a:r>
            <a:r>
              <a:rPr lang="en-IN" sz="2400" dirty="0"/>
              <a:t>: How you represent information</a:t>
            </a:r>
          </a:p>
          <a:p>
            <a:pPr fontAlgn="base"/>
            <a:r>
              <a:rPr lang="en-IN" sz="2400" b="1" dirty="0"/>
              <a:t>Navigation Systems</a:t>
            </a:r>
            <a:r>
              <a:rPr lang="en-IN" sz="2400" dirty="0"/>
              <a:t>: How users browse or move through information</a:t>
            </a:r>
          </a:p>
          <a:p>
            <a:pPr fontAlgn="base"/>
            <a:r>
              <a:rPr lang="en-IN" sz="2400" b="1" dirty="0"/>
              <a:t>Search Systems</a:t>
            </a:r>
            <a:r>
              <a:rPr lang="en-IN" sz="2400" dirty="0"/>
              <a:t>: How users look for information</a:t>
            </a:r>
          </a:p>
        </p:txBody>
      </p:sp>
    </p:spTree>
    <p:extLst>
      <p:ext uri="{BB962C8B-B14F-4D97-AF65-F5344CB8AC3E}">
        <p14:creationId xmlns:p14="http://schemas.microsoft.com/office/powerpoint/2010/main" val="2345812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23288"/>
            <a:ext cx="12192000" cy="349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5475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8200" y="1913509"/>
            <a:ext cx="10515600" cy="2756027"/>
          </a:xfrm>
        </p:spPr>
        <p:txBody>
          <a:bodyPr/>
          <a:lstStyle/>
          <a:p>
            <a:r>
              <a:rPr lang="en-IN" b="1" dirty="0" smtClean="0">
                <a:latin typeface="Myriad Pro" panose="020B0503030403020204" pitchFamily="34" charset="0"/>
                <a:ea typeface="Roboto" panose="02000000000000000000" pitchFamily="2" charset="0"/>
                <a:cs typeface="Roboto" panose="02000000000000000000" pitchFamily="2" charset="0"/>
              </a:rPr>
              <a:t>UI</a:t>
            </a:r>
            <a:r>
              <a:rPr lang="en-IN" dirty="0" smtClean="0">
                <a:latin typeface="Myriad Pro" panose="020B0503030403020204" pitchFamily="34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IN" dirty="0" smtClean="0">
                <a:latin typeface="Myriad Pro" panose="020B05030304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>– </a:t>
            </a:r>
            <a:r>
              <a:rPr lang="en-IN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Myriad Pro" panose="020B05030304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>User Interface</a:t>
            </a:r>
            <a:br>
              <a:rPr lang="en-IN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Myriad Pro" panose="020B05030304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</a:br>
            <a:r>
              <a:rPr lang="en-IN" dirty="0">
                <a:latin typeface="Myriad Pro" panose="020B0503030403020204" pitchFamily="34" charset="0"/>
              </a:rPr>
              <a:t/>
            </a:r>
            <a:br>
              <a:rPr lang="en-IN" dirty="0">
                <a:latin typeface="Myriad Pro" panose="020B0503030403020204" pitchFamily="34" charset="0"/>
              </a:rPr>
            </a:br>
            <a:r>
              <a:rPr lang="en-IN" b="1" dirty="0" smtClean="0">
                <a:latin typeface="Myriad Pro" panose="020B0503030403020204" pitchFamily="34" charset="0"/>
                <a:ea typeface="Roboto" panose="02000000000000000000" pitchFamily="2" charset="0"/>
                <a:cs typeface="Roboto" panose="02000000000000000000" pitchFamily="2" charset="0"/>
              </a:rPr>
              <a:t>UX</a:t>
            </a:r>
            <a:r>
              <a:rPr lang="en-IN" dirty="0" smtClean="0">
                <a:latin typeface="Myriad Pro" panose="020B0503030403020204" pitchFamily="34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IN" dirty="0" smtClean="0">
                <a:latin typeface="Myriad Pro" panose="020B05030304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>–</a:t>
            </a:r>
            <a:r>
              <a:rPr lang="en-IN" dirty="0" smtClean="0">
                <a:latin typeface="Myriad Pro" panose="020B0503030403020204" pitchFamily="34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IN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Myriad Pro" panose="020B05030304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>User Experience 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Myriad Pro" panose="020B0503030403020204" pitchFamily="34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01696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3806" y="932997"/>
            <a:ext cx="10515600" cy="1325563"/>
          </a:xfrm>
        </p:spPr>
        <p:txBody>
          <a:bodyPr>
            <a:normAutofit/>
          </a:bodyPr>
          <a:lstStyle/>
          <a:p>
            <a:r>
              <a:rPr lang="en-IN" dirty="0" smtClean="0">
                <a:latin typeface="Myriad Pro" panose="020B0503030403020204" pitchFamily="34" charset="0"/>
                <a:ea typeface="Roboto" panose="02000000000000000000" pitchFamily="2" charset="0"/>
                <a:cs typeface="Roboto" panose="02000000000000000000" pitchFamily="2" charset="0"/>
              </a:rPr>
              <a:t>Wire-framing/ Sketching</a:t>
            </a:r>
            <a:endParaRPr lang="en-US" dirty="0">
              <a:latin typeface="Myriad Pro" panose="020B0503030403020204" pitchFamily="34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773805" y="2641989"/>
            <a:ext cx="10392177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N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Myriad Pro" panose="020B0503030403020204" pitchFamily="34" charset="0"/>
              </a:rPr>
              <a:t>The wireframe depicts </a:t>
            </a:r>
            <a:r>
              <a:rPr lang="en-IN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yriad Pro" panose="020B0503030403020204" pitchFamily="34" charset="0"/>
              </a:rPr>
              <a:t>the page layout</a:t>
            </a:r>
            <a:r>
              <a:rPr lang="en-IN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Myriad Pro" panose="020B0503030403020204" pitchFamily="34" charset="0"/>
              </a:rPr>
              <a:t> or arrangement of the website’s content, including interface elements and navigational systems, and how they work together</a:t>
            </a:r>
            <a:r>
              <a:rPr lang="en-IN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yriad Pro" panose="020B0503030403020204" pitchFamily="34" charset="0"/>
              </a:rPr>
              <a:t>.</a:t>
            </a:r>
            <a:r>
              <a:rPr lang="en-IN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Myriad Pro" panose="020B0503030403020204" pitchFamily="34" charset="0"/>
              </a:rPr>
              <a:t> The wireframe usually lacks typographic style, </a:t>
            </a:r>
            <a:r>
              <a:rPr lang="en-IN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yriad Pro" panose="020B0503030403020204" pitchFamily="34" charset="0"/>
              </a:rPr>
              <a:t>colour</a:t>
            </a:r>
            <a:r>
              <a:rPr lang="en-IN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Myriad Pro" panose="020B0503030403020204" pitchFamily="34" charset="0"/>
              </a:rPr>
              <a:t>, or graphics, since the main focus lies in functionality, </a:t>
            </a:r>
            <a:r>
              <a:rPr lang="en-IN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yriad Pro" panose="020B0503030403020204" pitchFamily="34" charset="0"/>
              </a:rPr>
              <a:t>behaviour</a:t>
            </a:r>
            <a:r>
              <a:rPr lang="en-IN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Myriad Pro" panose="020B0503030403020204" pitchFamily="34" charset="0"/>
              </a:rPr>
              <a:t>, and priority of </a:t>
            </a:r>
            <a:r>
              <a:rPr lang="en-IN" sz="2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Myriad Pro" panose="020B0503030403020204" pitchFamily="34" charset="0"/>
              </a:rPr>
              <a:t>content.c</a:t>
            </a:r>
            <a:endParaRPr lang="en-IN" sz="2400" dirty="0">
              <a:solidFill>
                <a:schemeClr val="tx1">
                  <a:lumMod val="50000"/>
                  <a:lumOff val="50000"/>
                </a:schemeClr>
              </a:solidFill>
              <a:latin typeface="Myriad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96210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6212" y="3689830"/>
            <a:ext cx="5175940" cy="220408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825" y="180304"/>
            <a:ext cx="9726168" cy="350952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517" y="3209392"/>
            <a:ext cx="6996852" cy="3741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6559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3748" y="1197959"/>
            <a:ext cx="10515600" cy="498716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IN" sz="4800" b="1" dirty="0" smtClean="0">
                <a:latin typeface="Myriad Pro" panose="020B0503030403020204" pitchFamily="34" charset="0"/>
                <a:ea typeface="Roboto" panose="02000000000000000000" pitchFamily="2" charset="0"/>
                <a:cs typeface="Roboto" panose="02000000000000000000" pitchFamily="2" charset="0"/>
              </a:rPr>
              <a:t>UI (User Interface)</a:t>
            </a:r>
            <a:r>
              <a:rPr lang="en-IN" sz="4800" dirty="0" smtClean="0">
                <a:latin typeface="Myriad Pro" panose="020B0503030403020204" pitchFamily="34" charset="0"/>
                <a:ea typeface="Roboto" panose="02000000000000000000" pitchFamily="2" charset="0"/>
                <a:cs typeface="Roboto" panose="02000000000000000000" pitchFamily="2" charset="0"/>
              </a:rPr>
              <a:t/>
            </a:r>
            <a:br>
              <a:rPr lang="en-IN" sz="4800" dirty="0" smtClean="0">
                <a:latin typeface="Myriad Pro" panose="020B0503030403020204" pitchFamily="34" charset="0"/>
                <a:ea typeface="Roboto" panose="02000000000000000000" pitchFamily="2" charset="0"/>
                <a:cs typeface="Roboto" panose="02000000000000000000" pitchFamily="2" charset="0"/>
              </a:rPr>
            </a:br>
            <a:r>
              <a:rPr lang="en-IN" sz="31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yriad Pro" panose="020B0503030403020204" pitchFamily="34" charset="0"/>
                <a:ea typeface="Roboto" panose="02000000000000000000" pitchFamily="2" charset="0"/>
                <a:cs typeface="Roboto" panose="02000000000000000000" pitchFamily="2" charset="0"/>
              </a:rPr>
              <a:t/>
            </a:r>
            <a:br>
              <a:rPr lang="en-IN" sz="31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yriad Pro" panose="020B0503030403020204" pitchFamily="34" charset="0"/>
                <a:ea typeface="Roboto" panose="02000000000000000000" pitchFamily="2" charset="0"/>
                <a:cs typeface="Roboto" panose="02000000000000000000" pitchFamily="2" charset="0"/>
              </a:rPr>
            </a:br>
            <a:r>
              <a:rPr lang="en-IN" sz="31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yriad Pro" panose="020B05030304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> - Low Fidelity Mock-ups</a:t>
            </a:r>
            <a:br>
              <a:rPr lang="en-IN" sz="31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yriad Pro" panose="020B05030304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</a:br>
            <a:r>
              <a:rPr lang="en-IN" sz="3100" dirty="0">
                <a:solidFill>
                  <a:schemeClr val="tx1">
                    <a:lumMod val="50000"/>
                    <a:lumOff val="50000"/>
                  </a:schemeClr>
                </a:solidFill>
                <a:latin typeface="Myriad Pro" panose="020B05030304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> </a:t>
            </a:r>
            <a:r>
              <a:rPr lang="en-IN" sz="31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yriad Pro" panose="020B05030304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>- Colour Theory</a:t>
            </a:r>
            <a:br>
              <a:rPr lang="en-IN" sz="31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yriad Pro" panose="020B05030304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</a:br>
            <a:r>
              <a:rPr lang="en-IN" sz="3100" dirty="0">
                <a:solidFill>
                  <a:schemeClr val="tx1">
                    <a:lumMod val="50000"/>
                    <a:lumOff val="50000"/>
                  </a:schemeClr>
                </a:solidFill>
                <a:latin typeface="Myriad Pro" panose="020B05030304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> </a:t>
            </a:r>
            <a:r>
              <a:rPr lang="en-IN" sz="31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yriad Pro" panose="020B05030304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>- High Fidelity Mock-ups</a:t>
            </a:r>
            <a:r>
              <a:rPr lang="en-IN" sz="3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yriad Pro" panose="020B0503030403020204" pitchFamily="34" charset="0"/>
              </a:rPr>
              <a:t/>
            </a:r>
            <a:br>
              <a:rPr lang="en-IN" sz="3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yriad Pro" panose="020B0503030403020204" pitchFamily="34" charset="0"/>
              </a:rPr>
            </a:br>
            <a:endParaRPr lang="en-US" sz="3600" dirty="0">
              <a:solidFill>
                <a:schemeClr val="tx1">
                  <a:lumMod val="50000"/>
                  <a:lumOff val="50000"/>
                </a:schemeClr>
              </a:solidFill>
              <a:latin typeface="Myriad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932364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265" y="820931"/>
            <a:ext cx="4600956" cy="189406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800" y="265802"/>
            <a:ext cx="5715000" cy="32099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14472"/>
            <a:ext cx="12192000" cy="2999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5958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225" y="0"/>
            <a:ext cx="1059872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756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8814" y="1027906"/>
            <a:ext cx="1714500" cy="17145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8478" y="1027906"/>
            <a:ext cx="1714500" cy="17145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6766" y="1027906"/>
            <a:ext cx="1714500" cy="17145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8814" y="3986022"/>
            <a:ext cx="1714500" cy="17145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7904" y="3986022"/>
            <a:ext cx="1714500" cy="17145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2110" y="3986022"/>
            <a:ext cx="1714500" cy="17145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20268" y="2934304"/>
            <a:ext cx="2831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 smtClean="0"/>
              <a:t>Complementary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769358" y="2937923"/>
            <a:ext cx="2831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 smtClean="0"/>
              <a:t>Analogous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8703564" y="2934304"/>
            <a:ext cx="2831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 smtClean="0"/>
              <a:t>Triad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703564" y="5805520"/>
            <a:ext cx="2831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 smtClean="0"/>
              <a:t>Square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4789932" y="5805520"/>
            <a:ext cx="2831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 smtClean="0"/>
              <a:t>Rectangle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660654" y="5805520"/>
            <a:ext cx="2831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 smtClean="0"/>
              <a:t>Split Complementary</a:t>
            </a:r>
          </a:p>
        </p:txBody>
      </p:sp>
    </p:spTree>
    <p:extLst>
      <p:ext uri="{BB962C8B-B14F-4D97-AF65-F5344CB8AC3E}">
        <p14:creationId xmlns:p14="http://schemas.microsoft.com/office/powerpoint/2010/main" val="27435217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B28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4079" y="0"/>
            <a:ext cx="8203842" cy="346202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763" y="3330013"/>
            <a:ext cx="8360158" cy="3527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4460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716" y="2413553"/>
            <a:ext cx="10515600" cy="1325563"/>
          </a:xfrm>
        </p:spPr>
        <p:txBody>
          <a:bodyPr>
            <a:normAutofit/>
          </a:bodyPr>
          <a:lstStyle/>
          <a:p>
            <a:r>
              <a:rPr lang="en-IN" sz="6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Myriad Pro" panose="020B0503030403020204" pitchFamily="34" charset="0"/>
                <a:ea typeface="Roboto" panose="02000000000000000000" pitchFamily="2" charset="0"/>
                <a:cs typeface="Roboto" panose="02000000000000000000" pitchFamily="2" charset="0"/>
              </a:rPr>
              <a:t>Prototyping</a:t>
            </a:r>
            <a:endParaRPr lang="en-US" sz="6000" b="1" dirty="0">
              <a:solidFill>
                <a:schemeClr val="tx1">
                  <a:lumMod val="85000"/>
                  <a:lumOff val="15000"/>
                </a:schemeClr>
              </a:solidFill>
              <a:latin typeface="Myriad Pro" panose="020B0503030403020204" pitchFamily="34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014477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909" y="0"/>
            <a:ext cx="118179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58584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6000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Some popular tools-</a:t>
            </a:r>
            <a:endParaRPr lang="en-US" sz="60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63168" y="2145792"/>
            <a:ext cx="885139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4800" dirty="0" err="1" smtClean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Framerjs</a:t>
            </a:r>
            <a:endParaRPr lang="en-IN" sz="4800" dirty="0" smtClean="0"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4800" dirty="0" err="1" smtClean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Pixate</a:t>
            </a:r>
            <a:endParaRPr lang="en-IN" sz="4800" dirty="0" smtClean="0"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4800" dirty="0" smtClean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Invision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1472" y="1999599"/>
            <a:ext cx="1801368" cy="180136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4782" y="4109879"/>
            <a:ext cx="3409018" cy="127439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4726" y="4454116"/>
            <a:ext cx="2793492" cy="2793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0476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3958" y="2326783"/>
            <a:ext cx="9851265" cy="2230054"/>
          </a:xfrm>
        </p:spPr>
        <p:txBody>
          <a:bodyPr>
            <a:noAutofit/>
          </a:bodyPr>
          <a:lstStyle/>
          <a:p>
            <a:pPr>
              <a:lnSpc>
                <a:spcPct val="200000"/>
              </a:lnSpc>
            </a:pPr>
            <a:r>
              <a:rPr lang="en-US" sz="2400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yriad Pro" panose="020B05030304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>“A UI without UX is like a painter slapping paint onto canvas without thought; while UX without UI is like the frame of a sculpture with no paper mache on it.”</a:t>
            </a:r>
            <a:endParaRPr lang="en-US" sz="2400" i="1" dirty="0">
              <a:solidFill>
                <a:schemeClr val="tx1">
                  <a:lumMod val="75000"/>
                  <a:lumOff val="25000"/>
                </a:schemeClr>
              </a:solidFill>
              <a:latin typeface="Myriad Pro" panose="020B0503030403020204" pitchFamily="34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49327" y="2326783"/>
            <a:ext cx="97536" cy="253593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93442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4423" y="450271"/>
            <a:ext cx="7124764" cy="604712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479102" y="2806453"/>
            <a:ext cx="348499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4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Myriad Pro" panose="020B0503030403020204" pitchFamily="34" charset="0"/>
                <a:ea typeface="Roboto" panose="02000000000000000000" pitchFamily="2" charset="0"/>
                <a:cs typeface="Roboto" panose="02000000000000000000" pitchFamily="2" charset="0"/>
              </a:rPr>
              <a:t>Interactions</a:t>
            </a:r>
            <a:endParaRPr lang="en-IN" sz="4800" dirty="0"/>
          </a:p>
        </p:txBody>
      </p:sp>
    </p:spTree>
    <p:extLst>
      <p:ext uri="{BB962C8B-B14F-4D97-AF65-F5344CB8AC3E}">
        <p14:creationId xmlns:p14="http://schemas.microsoft.com/office/powerpoint/2010/main" val="260977947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2846" y="1385475"/>
            <a:ext cx="10515600" cy="1325563"/>
          </a:xfrm>
        </p:spPr>
        <p:txBody>
          <a:bodyPr>
            <a:normAutofit/>
          </a:bodyPr>
          <a:lstStyle/>
          <a:p>
            <a:r>
              <a:rPr lang="en-IN" sz="6000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User Testing</a:t>
            </a:r>
            <a:endParaRPr lang="en-US" sz="60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14400" y="3000777"/>
            <a:ext cx="99682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2">
                    <a:lumMod val="50000"/>
                  </a:schemeClr>
                </a:solidFill>
                <a:latin typeface="Myriad Pro" panose="020B0503030403020204" pitchFamily="34" charset="0"/>
              </a:rPr>
              <a:t>Before you launch your app, watch real people use it and </a:t>
            </a:r>
            <a:r>
              <a:rPr lang="en-IN" dirty="0" smtClean="0">
                <a:solidFill>
                  <a:schemeClr val="bg2">
                    <a:lumMod val="50000"/>
                  </a:schemeClr>
                </a:solidFill>
                <a:latin typeface="Myriad Pro" panose="020B0503030403020204" pitchFamily="34" charset="0"/>
              </a:rPr>
              <a:t>hear their respective comments… And re-structure accordingly.</a:t>
            </a:r>
            <a:r>
              <a:rPr lang="en-IN" dirty="0">
                <a:solidFill>
                  <a:schemeClr val="bg2">
                    <a:lumMod val="50000"/>
                  </a:schemeClr>
                </a:solidFill>
                <a:latin typeface="Myriad Pro" panose="020B0503030403020204" pitchFamily="34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353858059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27597" y="481035"/>
            <a:ext cx="10515600" cy="1325563"/>
          </a:xfrm>
        </p:spPr>
        <p:txBody>
          <a:bodyPr>
            <a:noAutofit/>
          </a:bodyPr>
          <a:lstStyle/>
          <a:p>
            <a:r>
              <a:rPr lang="en-IN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Shoot your doubts at: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327597" y="2263763"/>
            <a:ext cx="679094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 smtClean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chat.sdslabs.co</a:t>
            </a:r>
          </a:p>
          <a:p>
            <a:endParaRPr lang="en-IN" sz="4000" dirty="0" smtClean="0"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r>
              <a:rPr lang="en-IN" sz="4000" dirty="0" smtClean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facebook.com/</a:t>
            </a:r>
            <a:r>
              <a:rPr lang="en-IN" sz="4000" dirty="0" err="1" smtClean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SDSLabs</a:t>
            </a:r>
            <a:endParaRPr lang="en-IN" sz="4000" dirty="0" smtClean="0"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endParaRPr lang="en-IN" sz="4000" dirty="0"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r>
              <a:rPr lang="en-IN" sz="4000" dirty="0" smtClean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Twitter- @</a:t>
            </a:r>
            <a:r>
              <a:rPr lang="en-IN" sz="4000" dirty="0" err="1" smtClean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sdslabs</a:t>
            </a:r>
            <a:endParaRPr lang="en-US" sz="4000" dirty="0"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444187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3544" y="2705989"/>
            <a:ext cx="10515600" cy="1325563"/>
          </a:xfrm>
        </p:spPr>
        <p:txBody>
          <a:bodyPr>
            <a:normAutofit/>
          </a:bodyPr>
          <a:lstStyle/>
          <a:p>
            <a:r>
              <a:rPr lang="en-IN" sz="6000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Thank You.</a:t>
            </a:r>
            <a:endParaRPr lang="en-US" sz="60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05580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524000" y="991674"/>
            <a:ext cx="9144000" cy="687560"/>
          </a:xfrm>
        </p:spPr>
        <p:txBody>
          <a:bodyPr>
            <a:noAutofit/>
          </a:bodyPr>
          <a:lstStyle/>
          <a:p>
            <a:pPr algn="l"/>
            <a:r>
              <a:rPr lang="en-IN" sz="4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yriad Pro" panose="020B0503030403020204" pitchFamily="34" charset="0"/>
                <a:ea typeface="Roboto" panose="02000000000000000000" pitchFamily="2" charset="0"/>
                <a:cs typeface="Roboto" panose="02000000000000000000" pitchFamily="2" charset="0"/>
              </a:rPr>
              <a:t>Put simply.</a:t>
            </a:r>
            <a:endParaRPr lang="en-US" sz="4000" b="1" dirty="0">
              <a:solidFill>
                <a:schemeClr val="tx1">
                  <a:lumMod val="75000"/>
                  <a:lumOff val="25000"/>
                </a:schemeClr>
              </a:solidFill>
              <a:latin typeface="Myriad Pro" panose="020B0503030403020204" pitchFamily="34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1524000" y="2456851"/>
            <a:ext cx="9448800" cy="3255962"/>
          </a:xfrm>
        </p:spPr>
        <p:txBody>
          <a:bodyPr>
            <a:normAutofit/>
          </a:bodyPr>
          <a:lstStyle/>
          <a:p>
            <a:pPr algn="l"/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  <a:latin typeface="Myriad Pro" panose="020B05030304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>User Experience Design focuses on how the user thinks and feels.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yriad Pro" panose="020B05030304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/>
            </a:r>
            <a:b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yriad Pro" panose="020B05030304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</a:b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  <a:latin typeface="Myriad Pro" panose="020B05030304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>User Interface Design looks at how the content is organized and </a:t>
            </a:r>
            <a:r>
              <a:rPr lang="en-US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yriad Pro" panose="020B05030304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>used.</a:t>
            </a:r>
          </a:p>
          <a:p>
            <a:pPr algn="l"/>
            <a:endParaRPr lang="en-US" i="1" dirty="0" smtClean="0">
              <a:solidFill>
                <a:schemeClr val="tx1">
                  <a:lumMod val="50000"/>
                  <a:lumOff val="50000"/>
                </a:schemeClr>
              </a:solidFill>
              <a:latin typeface="Myriad Pro" panose="020B0503030403020204" pitchFamily="34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pPr algn="l"/>
            <a:r>
              <a:rPr lang="en-IN" sz="1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yriad Pro" panose="020B05030304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>Or</a:t>
            </a:r>
          </a:p>
          <a:p>
            <a:pPr algn="l"/>
            <a:endParaRPr lang="en-IN" sz="1800" dirty="0" smtClean="0">
              <a:solidFill>
                <a:schemeClr val="tx1">
                  <a:lumMod val="50000"/>
                  <a:lumOff val="50000"/>
                </a:schemeClr>
              </a:solidFill>
              <a:latin typeface="Myriad Pro" panose="020B0503030403020204" pitchFamily="34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pPr algn="l"/>
            <a:r>
              <a:rPr lang="en-US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yriad Pro" panose="020B05030304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>A </a:t>
            </a: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  <a:latin typeface="Myriad Pro" panose="020B05030304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>door handle is UI Design.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yriad Pro" panose="020B05030304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/>
            </a:r>
            <a:b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yriad Pro" panose="020B05030304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</a:b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  <a:latin typeface="Myriad Pro" panose="020B05030304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>The fact you need a door is UX Design.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Myriad Pro" panose="020B0503030403020204" pitchFamily="34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316736" y="2456164"/>
            <a:ext cx="60960" cy="77489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328928" y="4475314"/>
            <a:ext cx="60960" cy="77489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4412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7906" y="562378"/>
            <a:ext cx="8236188" cy="5692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321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4356" y="1027906"/>
            <a:ext cx="9745980" cy="4629341"/>
          </a:xfrm>
        </p:spPr>
      </p:pic>
    </p:spTree>
    <p:extLst>
      <p:ext uri="{BB962C8B-B14F-4D97-AF65-F5344CB8AC3E}">
        <p14:creationId xmlns:p14="http://schemas.microsoft.com/office/powerpoint/2010/main" val="4763920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524000" y="2451291"/>
            <a:ext cx="9144000" cy="2387600"/>
          </a:xfrm>
        </p:spPr>
        <p:txBody>
          <a:bodyPr/>
          <a:lstStyle/>
          <a:p>
            <a:pPr algn="l"/>
            <a:r>
              <a:rPr lang="en-IN" sz="4000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</a:t>
            </a:r>
            <a:r>
              <a:rPr lang="en-IN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/>
            </a:r>
            <a:br>
              <a:rPr lang="en-IN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r>
              <a:rPr lang="en-IN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DESIGN PROCESS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66032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6280" y="4815205"/>
            <a:ext cx="10515600" cy="1325563"/>
          </a:xfrm>
        </p:spPr>
        <p:txBody>
          <a:bodyPr>
            <a:noAutofit/>
          </a:bodyPr>
          <a:lstStyle/>
          <a:p>
            <a:r>
              <a:rPr lang="en-IN" sz="4800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Identifying Problem Statement and </a:t>
            </a:r>
            <a:br>
              <a:rPr lang="en-IN" sz="4800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r>
              <a:rPr lang="en-IN" sz="4800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Target Crowd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9446" y="167426"/>
            <a:ext cx="9681592" cy="4351338"/>
          </a:xfrm>
        </p:spPr>
      </p:pic>
    </p:spTree>
    <p:extLst>
      <p:ext uri="{BB962C8B-B14F-4D97-AF65-F5344CB8AC3E}">
        <p14:creationId xmlns:p14="http://schemas.microsoft.com/office/powerpoint/2010/main" val="19687208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7951" cy="6858000"/>
          </a:xfrm>
        </p:spPr>
      </p:pic>
    </p:spTree>
    <p:extLst>
      <p:ext uri="{BB962C8B-B14F-4D97-AF65-F5344CB8AC3E}">
        <p14:creationId xmlns:p14="http://schemas.microsoft.com/office/powerpoint/2010/main" val="27286023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973</TotalTime>
  <Words>145</Words>
  <Application>Microsoft Office PowerPoint</Application>
  <PresentationFormat>Widescreen</PresentationFormat>
  <Paragraphs>42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0" baseType="lpstr">
      <vt:lpstr>Arial</vt:lpstr>
      <vt:lpstr>Calibri</vt:lpstr>
      <vt:lpstr>Calibri Light</vt:lpstr>
      <vt:lpstr>Myriad Pro</vt:lpstr>
      <vt:lpstr>Roboto</vt:lpstr>
      <vt:lpstr>Roboto Light</vt:lpstr>
      <vt:lpstr>Office Theme</vt:lpstr>
      <vt:lpstr>INTRODUCTION TO UI/UX DESIGN</vt:lpstr>
      <vt:lpstr>UI – User Interface  UX – User Experience </vt:lpstr>
      <vt:lpstr>“A UI without UX is like a painter slapping paint onto canvas without thought; while UX without UI is like the frame of a sculpture with no paper mache on it.”</vt:lpstr>
      <vt:lpstr>Put simply.</vt:lpstr>
      <vt:lpstr>PowerPoint Presentation</vt:lpstr>
      <vt:lpstr>PowerPoint Presentation</vt:lpstr>
      <vt:lpstr>THE DESIGN PROCESS</vt:lpstr>
      <vt:lpstr>Identifying Problem Statement and  Target Crowd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idea of an individual using an SMS service to communicate with a small group   ‘a short burst of inconsequential information’</vt:lpstr>
      <vt:lpstr>Information  Architecture</vt:lpstr>
      <vt:lpstr>PowerPoint Presentation</vt:lpstr>
      <vt:lpstr>Components Of IA</vt:lpstr>
      <vt:lpstr>PowerPoint Presentation</vt:lpstr>
      <vt:lpstr>Wire-framing/ Sketching</vt:lpstr>
      <vt:lpstr>PowerPoint Presentation</vt:lpstr>
      <vt:lpstr>UI (User Interface)   - Low Fidelity Mock-ups  - Colour Theory  - High Fidelity Mock-ups </vt:lpstr>
      <vt:lpstr>PowerPoint Presentation</vt:lpstr>
      <vt:lpstr>PowerPoint Presentation</vt:lpstr>
      <vt:lpstr>PowerPoint Presentation</vt:lpstr>
      <vt:lpstr>PowerPoint Presentation</vt:lpstr>
      <vt:lpstr>Prototyping</vt:lpstr>
      <vt:lpstr>PowerPoint Presentation</vt:lpstr>
      <vt:lpstr>Some popular tools-</vt:lpstr>
      <vt:lpstr>PowerPoint Presentation</vt:lpstr>
      <vt:lpstr>User Testing</vt:lpstr>
      <vt:lpstr>Shoot your doubts at:</vt:lpstr>
      <vt:lpstr>Thank You.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UI/UX DESIGN</dc:title>
  <dc:creator>Amandeep Duhan</dc:creator>
  <cp:lastModifiedBy>Amandeep Duhan</cp:lastModifiedBy>
  <cp:revision>24</cp:revision>
  <dcterms:created xsi:type="dcterms:W3CDTF">2015-11-01T23:05:04Z</dcterms:created>
  <dcterms:modified xsi:type="dcterms:W3CDTF">2015-11-06T12:45:14Z</dcterms:modified>
</cp:coreProperties>
</file>

<file path=docProps/thumbnail.jpeg>
</file>